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3" r:id="rId4"/>
    <p:sldId id="265" r:id="rId5"/>
    <p:sldId id="274" r:id="rId6"/>
    <p:sldId id="275" r:id="rId7"/>
    <p:sldId id="264" r:id="rId8"/>
    <p:sldId id="276" r:id="rId9"/>
    <p:sldId id="266" r:id="rId10"/>
    <p:sldId id="258" r:id="rId11"/>
    <p:sldId id="259" r:id="rId12"/>
    <p:sldId id="260" r:id="rId13"/>
    <p:sldId id="261" r:id="rId14"/>
    <p:sldId id="279" r:id="rId15"/>
    <p:sldId id="280" r:id="rId16"/>
    <p:sldId id="271" r:id="rId17"/>
    <p:sldId id="281" r:id="rId18"/>
    <p:sldId id="282" r:id="rId19"/>
    <p:sldId id="272" r:id="rId20"/>
    <p:sldId id="283" r:id="rId21"/>
    <p:sldId id="262" r:id="rId22"/>
    <p:sldId id="284" r:id="rId23"/>
    <p:sldId id="277" r:id="rId24"/>
    <p:sldId id="263" r:id="rId25"/>
    <p:sldId id="268" r:id="rId26"/>
    <p:sldId id="269" r:id="rId27"/>
    <p:sldId id="278" r:id="rId28"/>
    <p:sldId id="270" r:id="rId29"/>
    <p:sldId id="26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0" d="100"/>
          <a:sy n="80" d="100"/>
        </p:scale>
        <p:origin x="13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1CD5-FCC5-BEF9-A9D6-8333836E41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96278A-5F95-AA28-0AE8-246F12E664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C97DCD-834D-A5E5-B501-64D241881B5A}"/>
              </a:ext>
            </a:extLst>
          </p:cNvPr>
          <p:cNvSpPr>
            <a:spLocks noGrp="1"/>
          </p:cNvSpPr>
          <p:nvPr>
            <p:ph type="dt" sz="half" idx="10"/>
          </p:nvPr>
        </p:nvSpPr>
        <p:spPr/>
        <p:txBody>
          <a:bodyPr/>
          <a:lstStyle/>
          <a:p>
            <a:fld id="{1D6D551D-86B0-4C4A-82DF-675E8403A007}" type="datetimeFigureOut">
              <a:rPr lang="en-US" smtClean="0"/>
              <a:t>12/28/2023</a:t>
            </a:fld>
            <a:endParaRPr lang="en-US"/>
          </a:p>
        </p:txBody>
      </p:sp>
      <p:sp>
        <p:nvSpPr>
          <p:cNvPr id="5" name="Footer Placeholder 4">
            <a:extLst>
              <a:ext uri="{FF2B5EF4-FFF2-40B4-BE49-F238E27FC236}">
                <a16:creationId xmlns:a16="http://schemas.microsoft.com/office/drawing/2014/main" id="{8537A3B7-BA48-7BCF-7103-8D9EF4AB67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E059B9-37DB-5FA1-5F11-5E52736BB72C}"/>
              </a:ext>
            </a:extLst>
          </p:cNvPr>
          <p:cNvSpPr>
            <a:spLocks noGrp="1"/>
          </p:cNvSpPr>
          <p:nvPr>
            <p:ph type="sldNum" sz="quarter" idx="12"/>
          </p:nvPr>
        </p:nvSpPr>
        <p:spPr/>
        <p:txBody>
          <a:bodyPr/>
          <a:lstStyle/>
          <a:p>
            <a:fld id="{89DD5478-C32B-4580-B90A-74826FD2688A}" type="slidenum">
              <a:rPr lang="en-US" smtClean="0"/>
              <a:t>‹#›</a:t>
            </a:fld>
            <a:endParaRPr lang="en-US"/>
          </a:p>
        </p:txBody>
      </p:sp>
    </p:spTree>
    <p:extLst>
      <p:ext uri="{BB962C8B-B14F-4D97-AF65-F5344CB8AC3E}">
        <p14:creationId xmlns:p14="http://schemas.microsoft.com/office/powerpoint/2010/main" val="1415085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D4733-815D-D1B8-F489-15DC1F9F32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614D09-AB2F-9DEA-42E1-15523A67D0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686EDF-B1C3-1AEC-F338-9CB92FF36793}"/>
              </a:ext>
            </a:extLst>
          </p:cNvPr>
          <p:cNvSpPr>
            <a:spLocks noGrp="1"/>
          </p:cNvSpPr>
          <p:nvPr>
            <p:ph type="dt" sz="half" idx="10"/>
          </p:nvPr>
        </p:nvSpPr>
        <p:spPr/>
        <p:txBody>
          <a:bodyPr/>
          <a:lstStyle/>
          <a:p>
            <a:fld id="{1D6D551D-86B0-4C4A-82DF-675E8403A007}" type="datetimeFigureOut">
              <a:rPr lang="en-US" smtClean="0"/>
              <a:t>12/28/2023</a:t>
            </a:fld>
            <a:endParaRPr lang="en-US"/>
          </a:p>
        </p:txBody>
      </p:sp>
      <p:sp>
        <p:nvSpPr>
          <p:cNvPr id="5" name="Footer Placeholder 4">
            <a:extLst>
              <a:ext uri="{FF2B5EF4-FFF2-40B4-BE49-F238E27FC236}">
                <a16:creationId xmlns:a16="http://schemas.microsoft.com/office/drawing/2014/main" id="{57208479-4A5E-44A8-ADA3-B08E8F4FA8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749E7-9908-69E0-8B0C-7D88DCA42B1A}"/>
              </a:ext>
            </a:extLst>
          </p:cNvPr>
          <p:cNvSpPr>
            <a:spLocks noGrp="1"/>
          </p:cNvSpPr>
          <p:nvPr>
            <p:ph type="sldNum" sz="quarter" idx="12"/>
          </p:nvPr>
        </p:nvSpPr>
        <p:spPr/>
        <p:txBody>
          <a:bodyPr/>
          <a:lstStyle/>
          <a:p>
            <a:fld id="{89DD5478-C32B-4580-B90A-74826FD2688A}" type="slidenum">
              <a:rPr lang="en-US" smtClean="0"/>
              <a:t>‹#›</a:t>
            </a:fld>
            <a:endParaRPr lang="en-US"/>
          </a:p>
        </p:txBody>
      </p:sp>
    </p:spTree>
    <p:extLst>
      <p:ext uri="{BB962C8B-B14F-4D97-AF65-F5344CB8AC3E}">
        <p14:creationId xmlns:p14="http://schemas.microsoft.com/office/powerpoint/2010/main" val="3658633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63BA82-04EA-C756-0436-456BC8C337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6D772F-FEFF-B7E3-F4D0-B48FB5F32B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8F0C07-5907-6772-8714-810F2FD669C3}"/>
              </a:ext>
            </a:extLst>
          </p:cNvPr>
          <p:cNvSpPr>
            <a:spLocks noGrp="1"/>
          </p:cNvSpPr>
          <p:nvPr>
            <p:ph type="dt" sz="half" idx="10"/>
          </p:nvPr>
        </p:nvSpPr>
        <p:spPr/>
        <p:txBody>
          <a:bodyPr/>
          <a:lstStyle/>
          <a:p>
            <a:fld id="{1D6D551D-86B0-4C4A-82DF-675E8403A007}" type="datetimeFigureOut">
              <a:rPr lang="en-US" smtClean="0"/>
              <a:t>12/28/2023</a:t>
            </a:fld>
            <a:endParaRPr lang="en-US"/>
          </a:p>
        </p:txBody>
      </p:sp>
      <p:sp>
        <p:nvSpPr>
          <p:cNvPr id="5" name="Footer Placeholder 4">
            <a:extLst>
              <a:ext uri="{FF2B5EF4-FFF2-40B4-BE49-F238E27FC236}">
                <a16:creationId xmlns:a16="http://schemas.microsoft.com/office/drawing/2014/main" id="{AD35EB37-28BE-AC8A-33C3-60FA28537C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F8FB4C-B7A3-1DBB-570A-C3BD378623F2}"/>
              </a:ext>
            </a:extLst>
          </p:cNvPr>
          <p:cNvSpPr>
            <a:spLocks noGrp="1"/>
          </p:cNvSpPr>
          <p:nvPr>
            <p:ph type="sldNum" sz="quarter" idx="12"/>
          </p:nvPr>
        </p:nvSpPr>
        <p:spPr/>
        <p:txBody>
          <a:bodyPr/>
          <a:lstStyle/>
          <a:p>
            <a:fld id="{89DD5478-C32B-4580-B90A-74826FD2688A}" type="slidenum">
              <a:rPr lang="en-US" smtClean="0"/>
              <a:t>‹#›</a:t>
            </a:fld>
            <a:endParaRPr lang="en-US"/>
          </a:p>
        </p:txBody>
      </p:sp>
    </p:spTree>
    <p:extLst>
      <p:ext uri="{BB962C8B-B14F-4D97-AF65-F5344CB8AC3E}">
        <p14:creationId xmlns:p14="http://schemas.microsoft.com/office/powerpoint/2010/main" val="2185208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CD4A4-0B92-7E4D-9BA1-716302F4F3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E29C50-1F3C-7EA2-EDE8-8CE8AC2143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386229-CE96-60C3-BFBE-50FCE837E167}"/>
              </a:ext>
            </a:extLst>
          </p:cNvPr>
          <p:cNvSpPr>
            <a:spLocks noGrp="1"/>
          </p:cNvSpPr>
          <p:nvPr>
            <p:ph type="dt" sz="half" idx="10"/>
          </p:nvPr>
        </p:nvSpPr>
        <p:spPr/>
        <p:txBody>
          <a:bodyPr/>
          <a:lstStyle/>
          <a:p>
            <a:fld id="{1D6D551D-86B0-4C4A-82DF-675E8403A007}" type="datetimeFigureOut">
              <a:rPr lang="en-US" smtClean="0"/>
              <a:t>12/28/2023</a:t>
            </a:fld>
            <a:endParaRPr lang="en-US"/>
          </a:p>
        </p:txBody>
      </p:sp>
      <p:sp>
        <p:nvSpPr>
          <p:cNvPr id="5" name="Footer Placeholder 4">
            <a:extLst>
              <a:ext uri="{FF2B5EF4-FFF2-40B4-BE49-F238E27FC236}">
                <a16:creationId xmlns:a16="http://schemas.microsoft.com/office/drawing/2014/main" id="{D124DAAE-489A-FCAB-A66D-B548C71CAA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76FE42-6C94-8DB8-2907-9DB544A78B29}"/>
              </a:ext>
            </a:extLst>
          </p:cNvPr>
          <p:cNvSpPr>
            <a:spLocks noGrp="1"/>
          </p:cNvSpPr>
          <p:nvPr>
            <p:ph type="sldNum" sz="quarter" idx="12"/>
          </p:nvPr>
        </p:nvSpPr>
        <p:spPr/>
        <p:txBody>
          <a:bodyPr/>
          <a:lstStyle/>
          <a:p>
            <a:fld id="{89DD5478-C32B-4580-B90A-74826FD2688A}" type="slidenum">
              <a:rPr lang="en-US" smtClean="0"/>
              <a:t>‹#›</a:t>
            </a:fld>
            <a:endParaRPr lang="en-US"/>
          </a:p>
        </p:txBody>
      </p:sp>
    </p:spTree>
    <p:extLst>
      <p:ext uri="{BB962C8B-B14F-4D97-AF65-F5344CB8AC3E}">
        <p14:creationId xmlns:p14="http://schemas.microsoft.com/office/powerpoint/2010/main" val="2529250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91A7C-52DC-A023-DB1A-B850DEB37A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2A0E5A-83BC-096B-A03A-F9F1B16E6A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701883-AC65-EADA-A625-9FBB350B8A2B}"/>
              </a:ext>
            </a:extLst>
          </p:cNvPr>
          <p:cNvSpPr>
            <a:spLocks noGrp="1"/>
          </p:cNvSpPr>
          <p:nvPr>
            <p:ph type="dt" sz="half" idx="10"/>
          </p:nvPr>
        </p:nvSpPr>
        <p:spPr/>
        <p:txBody>
          <a:bodyPr/>
          <a:lstStyle/>
          <a:p>
            <a:fld id="{1D6D551D-86B0-4C4A-82DF-675E8403A007}" type="datetimeFigureOut">
              <a:rPr lang="en-US" smtClean="0"/>
              <a:t>12/28/2023</a:t>
            </a:fld>
            <a:endParaRPr lang="en-US"/>
          </a:p>
        </p:txBody>
      </p:sp>
      <p:sp>
        <p:nvSpPr>
          <p:cNvPr id="5" name="Footer Placeholder 4">
            <a:extLst>
              <a:ext uri="{FF2B5EF4-FFF2-40B4-BE49-F238E27FC236}">
                <a16:creationId xmlns:a16="http://schemas.microsoft.com/office/drawing/2014/main" id="{1EF943DC-A39C-D532-ED32-F1D0C394C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5AD9EE-7842-189E-7E79-8C5BB6C87BA7}"/>
              </a:ext>
            </a:extLst>
          </p:cNvPr>
          <p:cNvSpPr>
            <a:spLocks noGrp="1"/>
          </p:cNvSpPr>
          <p:nvPr>
            <p:ph type="sldNum" sz="quarter" idx="12"/>
          </p:nvPr>
        </p:nvSpPr>
        <p:spPr/>
        <p:txBody>
          <a:bodyPr/>
          <a:lstStyle/>
          <a:p>
            <a:fld id="{89DD5478-C32B-4580-B90A-74826FD2688A}" type="slidenum">
              <a:rPr lang="en-US" smtClean="0"/>
              <a:t>‹#›</a:t>
            </a:fld>
            <a:endParaRPr lang="en-US"/>
          </a:p>
        </p:txBody>
      </p:sp>
    </p:spTree>
    <p:extLst>
      <p:ext uri="{BB962C8B-B14F-4D97-AF65-F5344CB8AC3E}">
        <p14:creationId xmlns:p14="http://schemas.microsoft.com/office/powerpoint/2010/main" val="30502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37795-F2BA-A07E-0328-95BDBB6C42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96560D-1ADA-1625-B84F-34EC089CF9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5C3668-7C9A-17F1-4F11-BECE898F7C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A5E4AC-3A35-E17A-40FC-51878D2AA75E}"/>
              </a:ext>
            </a:extLst>
          </p:cNvPr>
          <p:cNvSpPr>
            <a:spLocks noGrp="1"/>
          </p:cNvSpPr>
          <p:nvPr>
            <p:ph type="dt" sz="half" idx="10"/>
          </p:nvPr>
        </p:nvSpPr>
        <p:spPr/>
        <p:txBody>
          <a:bodyPr/>
          <a:lstStyle/>
          <a:p>
            <a:fld id="{1D6D551D-86B0-4C4A-82DF-675E8403A007}" type="datetimeFigureOut">
              <a:rPr lang="en-US" smtClean="0"/>
              <a:t>12/28/2023</a:t>
            </a:fld>
            <a:endParaRPr lang="en-US"/>
          </a:p>
        </p:txBody>
      </p:sp>
      <p:sp>
        <p:nvSpPr>
          <p:cNvPr id="6" name="Footer Placeholder 5">
            <a:extLst>
              <a:ext uri="{FF2B5EF4-FFF2-40B4-BE49-F238E27FC236}">
                <a16:creationId xmlns:a16="http://schemas.microsoft.com/office/drawing/2014/main" id="{300864C2-358C-0A13-43FF-EA4BB0122D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338645-DDC1-1C69-881F-AC3B8AE95BE5}"/>
              </a:ext>
            </a:extLst>
          </p:cNvPr>
          <p:cNvSpPr>
            <a:spLocks noGrp="1"/>
          </p:cNvSpPr>
          <p:nvPr>
            <p:ph type="sldNum" sz="quarter" idx="12"/>
          </p:nvPr>
        </p:nvSpPr>
        <p:spPr/>
        <p:txBody>
          <a:bodyPr/>
          <a:lstStyle/>
          <a:p>
            <a:fld id="{89DD5478-C32B-4580-B90A-74826FD2688A}" type="slidenum">
              <a:rPr lang="en-US" smtClean="0"/>
              <a:t>‹#›</a:t>
            </a:fld>
            <a:endParaRPr lang="en-US"/>
          </a:p>
        </p:txBody>
      </p:sp>
    </p:spTree>
    <p:extLst>
      <p:ext uri="{BB962C8B-B14F-4D97-AF65-F5344CB8AC3E}">
        <p14:creationId xmlns:p14="http://schemas.microsoft.com/office/powerpoint/2010/main" val="91574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F420D-2997-230A-65AB-FEB94D4916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F06883-B67E-28B1-5D18-30EAED894F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3849D7-2186-21BA-C23E-F5E282314E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5635F4-8D69-9F53-E8D2-EF5FB7E429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A2729F-29E2-F816-C853-65CBFF33E6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BA24AC-AA5D-06C1-7D5D-0FB1236EB1F1}"/>
              </a:ext>
            </a:extLst>
          </p:cNvPr>
          <p:cNvSpPr>
            <a:spLocks noGrp="1"/>
          </p:cNvSpPr>
          <p:nvPr>
            <p:ph type="dt" sz="half" idx="10"/>
          </p:nvPr>
        </p:nvSpPr>
        <p:spPr/>
        <p:txBody>
          <a:bodyPr/>
          <a:lstStyle/>
          <a:p>
            <a:fld id="{1D6D551D-86B0-4C4A-82DF-675E8403A007}" type="datetimeFigureOut">
              <a:rPr lang="en-US" smtClean="0"/>
              <a:t>12/28/2023</a:t>
            </a:fld>
            <a:endParaRPr lang="en-US"/>
          </a:p>
        </p:txBody>
      </p:sp>
      <p:sp>
        <p:nvSpPr>
          <p:cNvPr id="8" name="Footer Placeholder 7">
            <a:extLst>
              <a:ext uri="{FF2B5EF4-FFF2-40B4-BE49-F238E27FC236}">
                <a16:creationId xmlns:a16="http://schemas.microsoft.com/office/drawing/2014/main" id="{2CB7C8C8-D801-7200-7630-B9C4EF7087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A1466A-73BB-6D89-6975-F9163739A916}"/>
              </a:ext>
            </a:extLst>
          </p:cNvPr>
          <p:cNvSpPr>
            <a:spLocks noGrp="1"/>
          </p:cNvSpPr>
          <p:nvPr>
            <p:ph type="sldNum" sz="quarter" idx="12"/>
          </p:nvPr>
        </p:nvSpPr>
        <p:spPr/>
        <p:txBody>
          <a:bodyPr/>
          <a:lstStyle/>
          <a:p>
            <a:fld id="{89DD5478-C32B-4580-B90A-74826FD2688A}" type="slidenum">
              <a:rPr lang="en-US" smtClean="0"/>
              <a:t>‹#›</a:t>
            </a:fld>
            <a:endParaRPr lang="en-US"/>
          </a:p>
        </p:txBody>
      </p:sp>
    </p:spTree>
    <p:extLst>
      <p:ext uri="{BB962C8B-B14F-4D97-AF65-F5344CB8AC3E}">
        <p14:creationId xmlns:p14="http://schemas.microsoft.com/office/powerpoint/2010/main" val="3929198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FEA9C-154D-9092-A899-2721E9D65C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DA1759-FCAF-58CF-880F-30969288A532}"/>
              </a:ext>
            </a:extLst>
          </p:cNvPr>
          <p:cNvSpPr>
            <a:spLocks noGrp="1"/>
          </p:cNvSpPr>
          <p:nvPr>
            <p:ph type="dt" sz="half" idx="10"/>
          </p:nvPr>
        </p:nvSpPr>
        <p:spPr/>
        <p:txBody>
          <a:bodyPr/>
          <a:lstStyle/>
          <a:p>
            <a:fld id="{1D6D551D-86B0-4C4A-82DF-675E8403A007}" type="datetimeFigureOut">
              <a:rPr lang="en-US" smtClean="0"/>
              <a:t>12/28/2023</a:t>
            </a:fld>
            <a:endParaRPr lang="en-US"/>
          </a:p>
        </p:txBody>
      </p:sp>
      <p:sp>
        <p:nvSpPr>
          <p:cNvPr id="4" name="Footer Placeholder 3">
            <a:extLst>
              <a:ext uri="{FF2B5EF4-FFF2-40B4-BE49-F238E27FC236}">
                <a16:creationId xmlns:a16="http://schemas.microsoft.com/office/drawing/2014/main" id="{E0B434A3-BA49-9BED-D0CA-1BC43F2D79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918157-8248-E65F-828C-659D91497A4A}"/>
              </a:ext>
            </a:extLst>
          </p:cNvPr>
          <p:cNvSpPr>
            <a:spLocks noGrp="1"/>
          </p:cNvSpPr>
          <p:nvPr>
            <p:ph type="sldNum" sz="quarter" idx="12"/>
          </p:nvPr>
        </p:nvSpPr>
        <p:spPr/>
        <p:txBody>
          <a:bodyPr/>
          <a:lstStyle/>
          <a:p>
            <a:fld id="{89DD5478-C32B-4580-B90A-74826FD2688A}" type="slidenum">
              <a:rPr lang="en-US" smtClean="0"/>
              <a:t>‹#›</a:t>
            </a:fld>
            <a:endParaRPr lang="en-US"/>
          </a:p>
        </p:txBody>
      </p:sp>
    </p:spTree>
    <p:extLst>
      <p:ext uri="{BB962C8B-B14F-4D97-AF65-F5344CB8AC3E}">
        <p14:creationId xmlns:p14="http://schemas.microsoft.com/office/powerpoint/2010/main" val="954392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292FB7-9C38-523B-8BF6-2B457D601D9A}"/>
              </a:ext>
            </a:extLst>
          </p:cNvPr>
          <p:cNvSpPr>
            <a:spLocks noGrp="1"/>
          </p:cNvSpPr>
          <p:nvPr>
            <p:ph type="dt" sz="half" idx="10"/>
          </p:nvPr>
        </p:nvSpPr>
        <p:spPr/>
        <p:txBody>
          <a:bodyPr/>
          <a:lstStyle/>
          <a:p>
            <a:fld id="{1D6D551D-86B0-4C4A-82DF-675E8403A007}" type="datetimeFigureOut">
              <a:rPr lang="en-US" smtClean="0"/>
              <a:t>12/28/2023</a:t>
            </a:fld>
            <a:endParaRPr lang="en-US"/>
          </a:p>
        </p:txBody>
      </p:sp>
      <p:sp>
        <p:nvSpPr>
          <p:cNvPr id="3" name="Footer Placeholder 2">
            <a:extLst>
              <a:ext uri="{FF2B5EF4-FFF2-40B4-BE49-F238E27FC236}">
                <a16:creationId xmlns:a16="http://schemas.microsoft.com/office/drawing/2014/main" id="{A1FD52D8-3B8F-F1CB-BA31-BE57DD7F59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B4D65A-D79A-5A35-C006-0B8F6D3EF627}"/>
              </a:ext>
            </a:extLst>
          </p:cNvPr>
          <p:cNvSpPr>
            <a:spLocks noGrp="1"/>
          </p:cNvSpPr>
          <p:nvPr>
            <p:ph type="sldNum" sz="quarter" idx="12"/>
          </p:nvPr>
        </p:nvSpPr>
        <p:spPr/>
        <p:txBody>
          <a:bodyPr/>
          <a:lstStyle/>
          <a:p>
            <a:fld id="{89DD5478-C32B-4580-B90A-74826FD2688A}" type="slidenum">
              <a:rPr lang="en-US" smtClean="0"/>
              <a:t>‹#›</a:t>
            </a:fld>
            <a:endParaRPr lang="en-US"/>
          </a:p>
        </p:txBody>
      </p:sp>
    </p:spTree>
    <p:extLst>
      <p:ext uri="{BB962C8B-B14F-4D97-AF65-F5344CB8AC3E}">
        <p14:creationId xmlns:p14="http://schemas.microsoft.com/office/powerpoint/2010/main" val="2155527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5A89-A244-48FF-F15D-42FE3B05FD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4C21294-B104-2EE8-ECBC-8ACB0216A9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7F92B3-D622-AAAC-5E66-13CC6063ED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B2300D-8C05-DD2B-3C34-3FE30B67CEB5}"/>
              </a:ext>
            </a:extLst>
          </p:cNvPr>
          <p:cNvSpPr>
            <a:spLocks noGrp="1"/>
          </p:cNvSpPr>
          <p:nvPr>
            <p:ph type="dt" sz="half" idx="10"/>
          </p:nvPr>
        </p:nvSpPr>
        <p:spPr/>
        <p:txBody>
          <a:bodyPr/>
          <a:lstStyle/>
          <a:p>
            <a:fld id="{1D6D551D-86B0-4C4A-82DF-675E8403A007}" type="datetimeFigureOut">
              <a:rPr lang="en-US" smtClean="0"/>
              <a:t>12/28/2023</a:t>
            </a:fld>
            <a:endParaRPr lang="en-US"/>
          </a:p>
        </p:txBody>
      </p:sp>
      <p:sp>
        <p:nvSpPr>
          <p:cNvPr id="6" name="Footer Placeholder 5">
            <a:extLst>
              <a:ext uri="{FF2B5EF4-FFF2-40B4-BE49-F238E27FC236}">
                <a16:creationId xmlns:a16="http://schemas.microsoft.com/office/drawing/2014/main" id="{D686F242-F46D-E768-4A3D-9352A1644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0D761C-086A-5E3B-CD9A-DE5C794DEB52}"/>
              </a:ext>
            </a:extLst>
          </p:cNvPr>
          <p:cNvSpPr>
            <a:spLocks noGrp="1"/>
          </p:cNvSpPr>
          <p:nvPr>
            <p:ph type="sldNum" sz="quarter" idx="12"/>
          </p:nvPr>
        </p:nvSpPr>
        <p:spPr/>
        <p:txBody>
          <a:bodyPr/>
          <a:lstStyle/>
          <a:p>
            <a:fld id="{89DD5478-C32B-4580-B90A-74826FD2688A}" type="slidenum">
              <a:rPr lang="en-US" smtClean="0"/>
              <a:t>‹#›</a:t>
            </a:fld>
            <a:endParaRPr lang="en-US"/>
          </a:p>
        </p:txBody>
      </p:sp>
    </p:spTree>
    <p:extLst>
      <p:ext uri="{BB962C8B-B14F-4D97-AF65-F5344CB8AC3E}">
        <p14:creationId xmlns:p14="http://schemas.microsoft.com/office/powerpoint/2010/main" val="2660740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7E4A8-3181-2472-ACD5-A22187E09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B33017-05E3-2DEA-14AA-73DDD84FC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8CB956-57CA-A9E8-112F-B51DACD17D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5FC803-89D2-AAEE-41D7-C88862ECAD36}"/>
              </a:ext>
            </a:extLst>
          </p:cNvPr>
          <p:cNvSpPr>
            <a:spLocks noGrp="1"/>
          </p:cNvSpPr>
          <p:nvPr>
            <p:ph type="dt" sz="half" idx="10"/>
          </p:nvPr>
        </p:nvSpPr>
        <p:spPr/>
        <p:txBody>
          <a:bodyPr/>
          <a:lstStyle/>
          <a:p>
            <a:fld id="{1D6D551D-86B0-4C4A-82DF-675E8403A007}" type="datetimeFigureOut">
              <a:rPr lang="en-US" smtClean="0"/>
              <a:t>12/28/2023</a:t>
            </a:fld>
            <a:endParaRPr lang="en-US"/>
          </a:p>
        </p:txBody>
      </p:sp>
      <p:sp>
        <p:nvSpPr>
          <p:cNvPr id="6" name="Footer Placeholder 5">
            <a:extLst>
              <a:ext uri="{FF2B5EF4-FFF2-40B4-BE49-F238E27FC236}">
                <a16:creationId xmlns:a16="http://schemas.microsoft.com/office/drawing/2014/main" id="{47ADD026-FCFC-0265-E336-E60876581D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E00E7F-2B32-67BC-A43E-6B878030290D}"/>
              </a:ext>
            </a:extLst>
          </p:cNvPr>
          <p:cNvSpPr>
            <a:spLocks noGrp="1"/>
          </p:cNvSpPr>
          <p:nvPr>
            <p:ph type="sldNum" sz="quarter" idx="12"/>
          </p:nvPr>
        </p:nvSpPr>
        <p:spPr/>
        <p:txBody>
          <a:bodyPr/>
          <a:lstStyle/>
          <a:p>
            <a:fld id="{89DD5478-C32B-4580-B90A-74826FD2688A}" type="slidenum">
              <a:rPr lang="en-US" smtClean="0"/>
              <a:t>‹#›</a:t>
            </a:fld>
            <a:endParaRPr lang="en-US"/>
          </a:p>
        </p:txBody>
      </p:sp>
    </p:spTree>
    <p:extLst>
      <p:ext uri="{BB962C8B-B14F-4D97-AF65-F5344CB8AC3E}">
        <p14:creationId xmlns:p14="http://schemas.microsoft.com/office/powerpoint/2010/main" val="15442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D9B7E0-D7EC-A73A-4674-B79B71B76E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1746F4-FF66-1F38-2F51-C7959601E9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5D8FB-3FF0-C5A8-9C29-46DECA91A5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6D551D-86B0-4C4A-82DF-675E8403A007}" type="datetimeFigureOut">
              <a:rPr lang="en-US" smtClean="0"/>
              <a:t>12/28/2023</a:t>
            </a:fld>
            <a:endParaRPr lang="en-US"/>
          </a:p>
        </p:txBody>
      </p:sp>
      <p:sp>
        <p:nvSpPr>
          <p:cNvPr id="5" name="Footer Placeholder 4">
            <a:extLst>
              <a:ext uri="{FF2B5EF4-FFF2-40B4-BE49-F238E27FC236}">
                <a16:creationId xmlns:a16="http://schemas.microsoft.com/office/drawing/2014/main" id="{4A1EF8A3-FE6D-7C2F-0AC0-CC52DD0356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8B1234-C8A7-6FDF-C8CE-05C3368E2A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D5478-C32B-4580-B90A-74826FD2688A}" type="slidenum">
              <a:rPr lang="en-US" smtClean="0"/>
              <a:t>‹#›</a:t>
            </a:fld>
            <a:endParaRPr lang="en-US"/>
          </a:p>
        </p:txBody>
      </p:sp>
    </p:spTree>
    <p:extLst>
      <p:ext uri="{BB962C8B-B14F-4D97-AF65-F5344CB8AC3E}">
        <p14:creationId xmlns:p14="http://schemas.microsoft.com/office/powerpoint/2010/main" val="421113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en.wikipedia.org/wiki/Artificial_intelligence"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emojo.ir/" TargetMode="External"/><Relationship Id="rId2" Type="http://schemas.openxmlformats.org/officeDocument/2006/relationships/hyperlink" Target="https://ican.ir/"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ican.ir/products/financial/%d8%ad%d8%b3%d8%a7%d8%a8%d8%af%d8%a7%d8%b1%db%8c/"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9FFAE-44BE-0C68-C951-476C8FAE796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C351CD1-9097-7630-B112-D17157AB6202}"/>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565D3A08-FC10-A7A4-4735-BBBFE2F0D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87626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6AB1EF-1385-5C78-F182-B69CAAEEEF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1E1276A5-72CB-BF94-6961-012496B5C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328"/>
            <a:ext cx="12192000" cy="6495224"/>
          </a:xfrm>
          <a:prstGeom prst="rect">
            <a:avLst/>
          </a:prstGeom>
        </p:spPr>
      </p:pic>
    </p:spTree>
    <p:extLst>
      <p:ext uri="{BB962C8B-B14F-4D97-AF65-F5344CB8AC3E}">
        <p14:creationId xmlns:p14="http://schemas.microsoft.com/office/powerpoint/2010/main" val="5748578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CE5FCA-7B74-3AB3-F5DE-DE2DDB8E87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36"/>
            <a:ext cx="12192000" cy="6858000"/>
          </a:xfrm>
          <a:prstGeom prst="rect">
            <a:avLst/>
          </a:prstGeom>
        </p:spPr>
      </p:pic>
    </p:spTree>
    <p:extLst>
      <p:ext uri="{BB962C8B-B14F-4D97-AF65-F5344CB8AC3E}">
        <p14:creationId xmlns:p14="http://schemas.microsoft.com/office/powerpoint/2010/main" val="26971122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A0C942-7679-9066-F0B2-A2BF5423E0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492580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F7D8DA-E144-103C-727E-D3BAEEC6A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6820796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2"/>
            <a:ext cx="12192000" cy="6857416"/>
          </a:xfrm>
          <a:prstGeom prst="rect">
            <a:avLst/>
          </a:prstGeom>
        </p:spPr>
      </p:pic>
    </p:spTree>
    <p:extLst>
      <p:ext uri="{BB962C8B-B14F-4D97-AF65-F5344CB8AC3E}">
        <p14:creationId xmlns:p14="http://schemas.microsoft.com/office/powerpoint/2010/main" val="29158090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4" y="0"/>
            <a:ext cx="12176451" cy="6858000"/>
          </a:xfrm>
          <a:prstGeom prst="rect">
            <a:avLst/>
          </a:prstGeom>
        </p:spPr>
      </p:pic>
    </p:spTree>
    <p:extLst>
      <p:ext uri="{BB962C8B-B14F-4D97-AF65-F5344CB8AC3E}">
        <p14:creationId xmlns:p14="http://schemas.microsoft.com/office/powerpoint/2010/main" val="23975618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986"/>
            <a:ext cx="10515600" cy="1999384"/>
          </a:xfrm>
        </p:spPr>
        <p:txBody>
          <a:bodyPr>
            <a:noAutofit/>
          </a:bodyPr>
          <a:lstStyle/>
          <a:p>
            <a:pPr algn="r" rtl="1"/>
            <a:r>
              <a:rPr lang="fa-IR" sz="2400" dirty="0"/>
              <a:t>نقش بازی هوش مصنوعی در بازی‌ های کامپیوتری انقدر پر رنگ است که در صورت نبود آن اکنون با بازی‌های خشک و بی‌روح مانند بازی‌های کنسول سگا سر و کار داشتیم! اینکه دشمنان شما در بازی به دنبالتان می‌آیند، </a:t>
            </a:r>
            <a:r>
              <a:rPr lang="fa-IR" sz="2400" dirty="0" smtClean="0"/>
              <a:t>اینکه </a:t>
            </a:r>
            <a:r>
              <a:rPr lang="fa-IR" sz="2400" dirty="0"/>
              <a:t>در مبارزات به شما حمله شده و در مقابل حمله‌تان دفاع می‌شود، اینکه دیگر بازیکنان تیم فوتبال‌تان در استراتژی درست قرار می‌گیرند، همه و همه به خاطر رفتاری است که هوش مصنوعی بازی انجام می‌دهد.</a:t>
            </a:r>
            <a:endParaRPr lang="en-US" sz="2400" dirty="0"/>
          </a:p>
        </p:txBody>
      </p:sp>
      <p:sp>
        <p:nvSpPr>
          <p:cNvPr id="3" name="Content Placeholder 2"/>
          <p:cNvSpPr>
            <a:spLocks noGrp="1"/>
          </p:cNvSpPr>
          <p:nvPr>
            <p:ph idx="1"/>
          </p:nvPr>
        </p:nvSpPr>
        <p:spPr>
          <a:xfrm>
            <a:off x="838200" y="2167370"/>
            <a:ext cx="10515600" cy="4351338"/>
          </a:xfrm>
        </p:spPr>
        <p:txBody>
          <a:bodyPr>
            <a:normAutofit/>
          </a:bodyPr>
          <a:lstStyle/>
          <a:p>
            <a:pPr algn="r" rtl="1"/>
            <a:r>
              <a:rPr lang="fa-IR" sz="2400" b="1" dirty="0"/>
              <a:t>مهم‌ترین نقش هوش مصنوعی در بازی‌ های کامپیوتری را می‌توان کنترل کاراکترهای فرعی در نظر گرفت اما کاربردهای دیگری نیز وجود دارند که عبارت‌اند از</a:t>
            </a:r>
            <a:r>
              <a:rPr lang="fa-IR" sz="2400" b="1" dirty="0" smtClean="0"/>
              <a:t>:</a:t>
            </a:r>
            <a:endParaRPr lang="fa-IR" sz="2400" b="1" dirty="0"/>
          </a:p>
          <a:p>
            <a:pPr algn="r" rtl="1"/>
            <a:r>
              <a:rPr lang="fa-IR" b="1" dirty="0" smtClean="0">
                <a:solidFill>
                  <a:srgbClr val="002060"/>
                </a:solidFill>
              </a:rPr>
              <a:t>افزایش تعامل بازی</a:t>
            </a:r>
          </a:p>
          <a:p>
            <a:pPr algn="r" rtl="1"/>
            <a:r>
              <a:rPr lang="fa-IR" b="1" dirty="0" smtClean="0">
                <a:solidFill>
                  <a:srgbClr val="002060"/>
                </a:solidFill>
              </a:rPr>
              <a:t>کنترل واکنشهای کاراکترها</a:t>
            </a:r>
          </a:p>
          <a:p>
            <a:pPr algn="r" rtl="1"/>
            <a:r>
              <a:rPr lang="fa-IR" b="1" dirty="0">
                <a:solidFill>
                  <a:srgbClr val="002060"/>
                </a:solidFill>
              </a:rPr>
              <a:t>هوشمند کردن رفتار محیط </a:t>
            </a:r>
            <a:r>
              <a:rPr lang="fa-IR" b="1" dirty="0" smtClean="0">
                <a:solidFill>
                  <a:srgbClr val="002060"/>
                </a:solidFill>
              </a:rPr>
              <a:t>بازی</a:t>
            </a:r>
          </a:p>
          <a:p>
            <a:pPr algn="r" rtl="1"/>
            <a:r>
              <a:rPr lang="fa-IR" b="1" dirty="0">
                <a:solidFill>
                  <a:srgbClr val="002060"/>
                </a:solidFill>
              </a:rPr>
              <a:t>افزایش شدت رقابت در </a:t>
            </a:r>
            <a:r>
              <a:rPr lang="fa-IR" b="1" dirty="0" smtClean="0">
                <a:solidFill>
                  <a:srgbClr val="002060"/>
                </a:solidFill>
              </a:rPr>
              <a:t>بازی‌ها</a:t>
            </a:r>
          </a:p>
          <a:p>
            <a:pPr algn="r" rtl="1"/>
            <a:r>
              <a:rPr lang="fa-IR" b="1" dirty="0" smtClean="0">
                <a:solidFill>
                  <a:srgbClr val="002060"/>
                </a:solidFill>
              </a:rPr>
              <a:t>ایجاد </a:t>
            </a:r>
            <a:r>
              <a:rPr lang="fa-IR" b="1" dirty="0">
                <a:solidFill>
                  <a:srgbClr val="002060"/>
                </a:solidFill>
              </a:rPr>
              <a:t>رفتارهای تصادفی و طبیعی کردن کاراکترها و عناصر بازی</a:t>
            </a:r>
            <a:endParaRPr lang="en-US" b="1" dirty="0">
              <a:solidFill>
                <a:srgbClr val="002060"/>
              </a:solidFill>
            </a:endParaRPr>
          </a:p>
        </p:txBody>
      </p:sp>
    </p:spTree>
    <p:extLst>
      <p:ext uri="{BB962C8B-B14F-4D97-AF65-F5344CB8AC3E}">
        <p14:creationId xmlns:p14="http://schemas.microsoft.com/office/powerpoint/2010/main" val="7804624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2" y="-1"/>
            <a:ext cx="12187898" cy="6860309"/>
          </a:xfrm>
          <a:prstGeom prst="rect">
            <a:avLst/>
          </a:prstGeom>
        </p:spPr>
      </p:pic>
    </p:spTree>
    <p:extLst>
      <p:ext uri="{BB962C8B-B14F-4D97-AF65-F5344CB8AC3E}">
        <p14:creationId xmlns:p14="http://schemas.microsoft.com/office/powerpoint/2010/main" val="31390529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4" y="-1"/>
            <a:ext cx="12189456" cy="6859431"/>
          </a:xfrm>
          <a:prstGeom prst="rect">
            <a:avLst/>
          </a:prstGeom>
        </p:spPr>
      </p:pic>
    </p:spTree>
    <p:extLst>
      <p:ext uri="{BB962C8B-B14F-4D97-AF65-F5344CB8AC3E}">
        <p14:creationId xmlns:p14="http://schemas.microsoft.com/office/powerpoint/2010/main" val="21542959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533" y="1353127"/>
            <a:ext cx="3932237" cy="1214581"/>
          </a:xfrm>
        </p:spPr>
        <p:txBody>
          <a:bodyPr>
            <a:normAutofit fontScale="90000"/>
          </a:bodyPr>
          <a:lstStyle/>
          <a:p>
            <a:pPr algn="r" rtl="1"/>
            <a:r>
              <a:rPr lang="fa-IR" b="1" dirty="0" smtClean="0"/>
              <a:t>بازی‌هایی </a:t>
            </a:r>
            <a:r>
              <a:rPr lang="fa-IR" b="1" dirty="0"/>
              <a:t>که بیشترین بهره را از هوش مصنوعی </a:t>
            </a:r>
            <a:r>
              <a:rPr lang="fa-IR" b="1" dirty="0" smtClean="0"/>
              <a:t>می‌برند:</a:t>
            </a:r>
            <a:r>
              <a:rPr lang="fa-IR" b="1" dirty="0"/>
              <a:t/>
            </a:r>
            <a:br>
              <a:rPr lang="fa-IR" b="1" dirty="0"/>
            </a:br>
            <a:endParaRPr lang="en-US" dirty="0"/>
          </a:p>
        </p:txBody>
      </p:sp>
      <p:sp>
        <p:nvSpPr>
          <p:cNvPr id="3" name="Content Placeholder 2"/>
          <p:cNvSpPr>
            <a:spLocks noGrp="1"/>
          </p:cNvSpPr>
          <p:nvPr>
            <p:ph idx="1"/>
          </p:nvPr>
        </p:nvSpPr>
        <p:spPr>
          <a:xfrm>
            <a:off x="5183188" y="457201"/>
            <a:ext cx="6172200" cy="5403850"/>
          </a:xfrm>
        </p:spPr>
        <p:txBody>
          <a:bodyPr>
            <a:normAutofit/>
          </a:bodyPr>
          <a:lstStyle/>
          <a:p>
            <a:pPr marL="0" indent="0" algn="r" rtl="1">
              <a:buNone/>
            </a:pPr>
            <a:r>
              <a:rPr lang="fa-IR" sz="2400" b="1" dirty="0">
                <a:solidFill>
                  <a:srgbClr val="002060"/>
                </a:solidFill>
              </a:rPr>
              <a:t>تکنیک‌های هوش مصنوعی برای جذاب‌تر کردن </a:t>
            </a:r>
            <a:r>
              <a:rPr lang="fa-IR" sz="2400" b="1" dirty="0" smtClean="0">
                <a:solidFill>
                  <a:srgbClr val="002060"/>
                </a:solidFill>
              </a:rPr>
              <a:t>بازی:</a:t>
            </a:r>
            <a:endParaRPr lang="fa-IR" sz="2400" b="1" dirty="0">
              <a:solidFill>
                <a:srgbClr val="002060"/>
              </a:solidFill>
            </a:endParaRPr>
          </a:p>
          <a:p>
            <a:pPr algn="r" rtl="1">
              <a:buFont typeface="Wingdings" panose="05000000000000000000" pitchFamily="2" charset="2"/>
              <a:buChar char="ü"/>
            </a:pPr>
            <a:r>
              <a:rPr lang="fa-IR" sz="2400" dirty="0" smtClean="0"/>
              <a:t>هوش </a:t>
            </a:r>
            <a:r>
              <a:rPr lang="fa-IR" sz="2400" dirty="0"/>
              <a:t>مصنوعی از تکنیک‌های زیرکانه‌ای برای طبیعی‌تر کردن شرایط بازی استفاده می‌کند. یکی از مهم‌ترین این تکنیک‌ها، این است که کاراکترهای مقابل‌تان رفتارتان را یاد می‌گیرند! در این صورت به سادگی می‌توانند مقابله به مثل کرده و اجازه ندهند که تا انتهای بازی با یک تاکتیک پیشروی </a:t>
            </a:r>
            <a:r>
              <a:rPr lang="fa-IR" sz="2400" dirty="0" smtClean="0"/>
              <a:t>کنید.</a:t>
            </a:r>
          </a:p>
          <a:p>
            <a:pPr algn="r" rtl="1">
              <a:buFont typeface="Wingdings" panose="05000000000000000000" pitchFamily="2" charset="2"/>
              <a:buChar char="ü"/>
            </a:pPr>
            <a:r>
              <a:rPr lang="fa-IR" sz="2400" dirty="0"/>
              <a:t>د</a:t>
            </a:r>
            <a:r>
              <a:rPr lang="fa-IR" sz="2400" dirty="0" smtClean="0"/>
              <a:t>یگر </a:t>
            </a:r>
            <a:r>
              <a:rPr lang="fa-IR" sz="2400" dirty="0"/>
              <a:t>تکنیک جالب هوش مصنوعی ایجاد حرکات تصادفی برای کاراکترهای بازی است! حرکت‌های تصادفی از یک‌نواختی بازی‌ها جلوگیری می‌کنند و اجازه نمی‌دهند که شما رفتار طرف مقابلتان را پیش‌بینی کنید. همچنین مسیریابی از دیگر تاثیرات مهم </a:t>
            </a:r>
            <a:r>
              <a:rPr lang="fa-IR" sz="2400" b="1" dirty="0">
                <a:hlinkClick r:id="rId2"/>
              </a:rPr>
              <a:t>هوش مصنوعی</a:t>
            </a:r>
            <a:r>
              <a:rPr lang="fa-IR" sz="2400" dirty="0"/>
              <a:t> در بازی‌ های کامپیوتری است. اینکه در بازی دشمنان‌تان پیگیرانه دنبال شما هستند از اثرات همین قابلیت </a:t>
            </a:r>
            <a:r>
              <a:rPr lang="fa-IR" sz="2400" dirty="0" smtClean="0"/>
              <a:t>است.</a:t>
            </a:r>
            <a:endParaRPr lang="fa-IR" sz="2400" b="1" dirty="0"/>
          </a:p>
        </p:txBody>
      </p:sp>
      <p:sp>
        <p:nvSpPr>
          <p:cNvPr id="4" name="Text Placeholder 3"/>
          <p:cNvSpPr>
            <a:spLocks noGrp="1"/>
          </p:cNvSpPr>
          <p:nvPr>
            <p:ph type="body" sz="half" idx="2"/>
          </p:nvPr>
        </p:nvSpPr>
        <p:spPr>
          <a:xfrm>
            <a:off x="350260" y="2343728"/>
            <a:ext cx="3932237" cy="2837873"/>
          </a:xfrm>
        </p:spPr>
        <p:txBody>
          <a:bodyPr>
            <a:normAutofit/>
          </a:bodyPr>
          <a:lstStyle/>
          <a:p>
            <a:pPr marL="342900" indent="-342900">
              <a:buFont typeface="+mj-lt"/>
              <a:buAutoNum type="arabicPeriod"/>
            </a:pPr>
            <a:r>
              <a:rPr lang="en-US" sz="2000" b="1" dirty="0" err="1" smtClean="0">
                <a:solidFill>
                  <a:srgbClr val="002060"/>
                </a:solidFill>
              </a:rPr>
              <a:t>Gta</a:t>
            </a:r>
            <a:endParaRPr lang="en-US" sz="2000" b="1" dirty="0">
              <a:solidFill>
                <a:srgbClr val="002060"/>
              </a:solidFill>
            </a:endParaRPr>
          </a:p>
          <a:p>
            <a:pPr marL="342900" indent="-342900">
              <a:buFont typeface="+mj-lt"/>
              <a:buAutoNum type="arabicPeriod"/>
            </a:pPr>
            <a:r>
              <a:rPr lang="en-US" sz="2000" b="1" dirty="0" smtClean="0">
                <a:solidFill>
                  <a:srgbClr val="002060"/>
                </a:solidFill>
              </a:rPr>
              <a:t>StarCraft</a:t>
            </a:r>
          </a:p>
          <a:p>
            <a:pPr marL="342900" indent="-342900">
              <a:buFont typeface="+mj-lt"/>
              <a:buAutoNum type="arabicPeriod"/>
            </a:pPr>
            <a:r>
              <a:rPr lang="en-US" sz="2000" b="1" dirty="0">
                <a:solidFill>
                  <a:srgbClr val="002060"/>
                </a:solidFill>
              </a:rPr>
              <a:t>Call of </a:t>
            </a:r>
            <a:r>
              <a:rPr lang="en-US" sz="2000" b="1" dirty="0" smtClean="0">
                <a:solidFill>
                  <a:srgbClr val="002060"/>
                </a:solidFill>
              </a:rPr>
              <a:t>duty</a:t>
            </a:r>
          </a:p>
          <a:p>
            <a:pPr marL="342900" indent="-342900">
              <a:buFont typeface="+mj-lt"/>
              <a:buAutoNum type="arabicPeriod"/>
            </a:pPr>
            <a:r>
              <a:rPr lang="en-US" sz="2000" b="1" dirty="0">
                <a:solidFill>
                  <a:srgbClr val="002060"/>
                </a:solidFill>
              </a:rPr>
              <a:t>Resident </a:t>
            </a:r>
            <a:r>
              <a:rPr lang="en-US" sz="2000" b="1" dirty="0" smtClean="0">
                <a:solidFill>
                  <a:srgbClr val="002060"/>
                </a:solidFill>
              </a:rPr>
              <a:t>evil</a:t>
            </a:r>
          </a:p>
          <a:p>
            <a:pPr marL="342900" indent="-342900">
              <a:buFont typeface="+mj-lt"/>
              <a:buAutoNum type="arabicPeriod"/>
            </a:pPr>
            <a:r>
              <a:rPr lang="en-US" sz="2000" b="1" dirty="0">
                <a:solidFill>
                  <a:srgbClr val="002060"/>
                </a:solidFill>
              </a:rPr>
              <a:t>The last of </a:t>
            </a:r>
            <a:r>
              <a:rPr lang="en-US" sz="2000" b="1" dirty="0" smtClean="0">
                <a:solidFill>
                  <a:srgbClr val="002060"/>
                </a:solidFill>
              </a:rPr>
              <a:t>us</a:t>
            </a:r>
          </a:p>
          <a:p>
            <a:pPr marL="342900" indent="-342900">
              <a:buFont typeface="+mj-lt"/>
              <a:buAutoNum type="arabicPeriod"/>
            </a:pPr>
            <a:r>
              <a:rPr lang="en-US" sz="2000" b="1" dirty="0">
                <a:solidFill>
                  <a:srgbClr val="002060"/>
                </a:solidFill>
              </a:rPr>
              <a:t>Need for </a:t>
            </a:r>
            <a:r>
              <a:rPr lang="en-US" sz="2000" b="1" dirty="0" smtClean="0">
                <a:solidFill>
                  <a:srgbClr val="002060"/>
                </a:solidFill>
              </a:rPr>
              <a:t>speed</a:t>
            </a:r>
          </a:p>
          <a:p>
            <a:pPr marL="342900" indent="-342900">
              <a:buFont typeface="+mj-lt"/>
              <a:buAutoNum type="arabicPeriod"/>
            </a:pPr>
            <a:r>
              <a:rPr lang="en-US" sz="2000" b="1" dirty="0">
                <a:solidFill>
                  <a:srgbClr val="002060"/>
                </a:solidFill>
              </a:rPr>
              <a:t>Red dead redemption</a:t>
            </a:r>
          </a:p>
        </p:txBody>
      </p:sp>
    </p:spTree>
    <p:extLst>
      <p:ext uri="{BB962C8B-B14F-4D97-AF65-F5344CB8AC3E}">
        <p14:creationId xmlns:p14="http://schemas.microsoft.com/office/powerpoint/2010/main" val="39112741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7BB24E-9474-E7F1-C3DE-1A36B2AC3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6360920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90" y="18573"/>
            <a:ext cx="12159509" cy="6839127"/>
          </a:xfrm>
          <a:prstGeom prst="rect">
            <a:avLst/>
          </a:prstGeom>
        </p:spPr>
      </p:pic>
    </p:spTree>
    <p:extLst>
      <p:ext uri="{BB962C8B-B14F-4D97-AF65-F5344CB8AC3E}">
        <p14:creationId xmlns:p14="http://schemas.microsoft.com/office/powerpoint/2010/main" val="14599532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1852D3-7400-F2F5-0527-764E47653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94081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 y="0"/>
            <a:ext cx="12188928" cy="6859729"/>
          </a:xfrm>
          <a:prstGeom prst="rect">
            <a:avLst/>
          </a:prstGeom>
        </p:spPr>
      </p:pic>
    </p:spTree>
    <p:extLst>
      <p:ext uri="{BB962C8B-B14F-4D97-AF65-F5344CB8AC3E}">
        <p14:creationId xmlns:p14="http://schemas.microsoft.com/office/powerpoint/2010/main" val="9136210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 y="-1"/>
            <a:ext cx="12187848" cy="6860337"/>
          </a:xfrm>
          <a:prstGeom prst="rect">
            <a:avLst/>
          </a:prstGeom>
        </p:spPr>
      </p:pic>
    </p:spTree>
    <p:extLst>
      <p:ext uri="{BB962C8B-B14F-4D97-AF65-F5344CB8AC3E}">
        <p14:creationId xmlns:p14="http://schemas.microsoft.com/office/powerpoint/2010/main" val="7527787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255FF9-2A6A-03AF-41D9-0329F2827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32383063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6127" y="198870"/>
            <a:ext cx="10515600" cy="549275"/>
          </a:xfrm>
        </p:spPr>
        <p:txBody>
          <a:bodyPr>
            <a:normAutofit/>
          </a:bodyPr>
          <a:lstStyle/>
          <a:p>
            <a:pPr algn="r" rtl="1"/>
            <a:r>
              <a:rPr lang="fa-IR" sz="2800" b="1" dirty="0">
                <a:solidFill>
                  <a:srgbClr val="002060"/>
                </a:solidFill>
              </a:rPr>
              <a:t>چه چالش‌های امنیتی در استفاده از هوش مصنوعی در حسابداری وجود دارد؟</a:t>
            </a:r>
          </a:p>
        </p:txBody>
      </p:sp>
      <p:sp>
        <p:nvSpPr>
          <p:cNvPr id="3" name="Content Placeholder 2"/>
          <p:cNvSpPr>
            <a:spLocks noGrp="1"/>
          </p:cNvSpPr>
          <p:nvPr>
            <p:ph idx="1"/>
          </p:nvPr>
        </p:nvSpPr>
        <p:spPr>
          <a:xfrm>
            <a:off x="591127" y="1062181"/>
            <a:ext cx="11150600" cy="5357091"/>
          </a:xfrm>
        </p:spPr>
        <p:txBody>
          <a:bodyPr>
            <a:normAutofit/>
          </a:bodyPr>
          <a:lstStyle/>
          <a:p>
            <a:pPr algn="r" rtl="1"/>
            <a:r>
              <a:rPr lang="fa-IR" b="1" dirty="0" smtClean="0">
                <a:solidFill>
                  <a:srgbClr val="002060"/>
                </a:solidFill>
              </a:rPr>
              <a:t>کیفیت داده</a:t>
            </a:r>
            <a:endParaRPr lang="fa-IR" sz="2400" dirty="0"/>
          </a:p>
          <a:p>
            <a:pPr marL="0" indent="0" algn="r" rtl="1">
              <a:buNone/>
            </a:pPr>
            <a:r>
              <a:rPr lang="fa-IR" sz="2000" b="1" dirty="0" smtClean="0"/>
              <a:t>کیفیت </a:t>
            </a:r>
            <a:r>
              <a:rPr lang="fa-IR" sz="2000" b="1" dirty="0"/>
              <a:t>داده‌ها یک چالش حیاتی برای پیاده سازی هوش </a:t>
            </a:r>
            <a:r>
              <a:rPr lang="fa-IR" sz="2000" b="1" dirty="0" smtClean="0"/>
              <a:t>مصنوعی(َ</a:t>
            </a:r>
            <a:r>
              <a:rPr lang="en-US" sz="2000" b="1" dirty="0" smtClean="0"/>
              <a:t>AI</a:t>
            </a:r>
            <a:r>
              <a:rPr lang="fa-IR" sz="2000" b="1" dirty="0" smtClean="0"/>
              <a:t>)</a:t>
            </a:r>
            <a:r>
              <a:rPr lang="en-US" sz="2000" b="1" dirty="0" smtClean="0"/>
              <a:t> </a:t>
            </a:r>
            <a:r>
              <a:rPr lang="fa-IR" sz="2000" b="1" dirty="0" smtClean="0"/>
              <a:t>درحسابداری </a:t>
            </a:r>
            <a:r>
              <a:rPr lang="fa-IR" sz="2000" b="1" dirty="0"/>
              <a:t>است. دقت </a:t>
            </a:r>
            <a:r>
              <a:rPr lang="fa-IR" sz="2000" b="1" dirty="0" smtClean="0"/>
              <a:t>واثربخشی </a:t>
            </a:r>
            <a:r>
              <a:rPr lang="fa-IR" sz="2000" b="1" dirty="0"/>
              <a:t>مدل‌های هوش مصنوعی به شدت به کیفیت داده‌های مورد استفاده بستگی دارد. بنابراین، کیفیت پایین داده‌ها می‌تواند منجر به نتایج نادرست و پیش </a:t>
            </a:r>
            <a:r>
              <a:rPr lang="fa-IR" sz="2000" b="1" dirty="0" smtClean="0"/>
              <a:t>بینی‌ها.ی </a:t>
            </a:r>
            <a:r>
              <a:rPr lang="fa-IR" sz="2000" b="1" dirty="0"/>
              <a:t>غیر قابل اعتماد شود که امنیت این سیستم‌ها را زیر سوال </a:t>
            </a:r>
            <a:r>
              <a:rPr lang="fa-IR" sz="2000" b="1" dirty="0" smtClean="0"/>
              <a:t>می‌برد</a:t>
            </a:r>
            <a:r>
              <a:rPr lang="en-US" sz="2000" dirty="0" smtClean="0"/>
              <a:t>.</a:t>
            </a:r>
            <a:endParaRPr lang="fa-IR" sz="2000" dirty="0" smtClean="0"/>
          </a:p>
          <a:p>
            <a:pPr marL="0" indent="0" algn="r" rtl="1">
              <a:buNone/>
            </a:pPr>
            <a:endParaRPr lang="en-US" sz="2000" dirty="0" smtClean="0"/>
          </a:p>
          <a:p>
            <a:pPr algn="r" rtl="1"/>
            <a:r>
              <a:rPr lang="fa-IR" b="1" dirty="0" smtClean="0">
                <a:solidFill>
                  <a:srgbClr val="002060"/>
                </a:solidFill>
              </a:rPr>
              <a:t>رعایت مقررات</a:t>
            </a:r>
            <a:endParaRPr lang="fa-IR" dirty="0"/>
          </a:p>
          <a:p>
            <a:pPr marL="0" indent="0" algn="r" rtl="1">
              <a:buNone/>
            </a:pPr>
            <a:r>
              <a:rPr lang="fa-IR" sz="2000" b="1" dirty="0" smtClean="0"/>
              <a:t>با </a:t>
            </a:r>
            <a:r>
              <a:rPr lang="fa-IR" sz="2000" b="1" dirty="0"/>
              <a:t>فراگیرتر شدن کاربرد هوش مصنوعی در حسابداری، نیاز روزافزونی برای اطمینان از انطباق این سیستم‌ها با مقررات و استانداردهای موجود وجود دارد. رعایت مقررات برای حفظ اعتماد مصرف کننده و تضمین عملکرد ایمن و پایدار </a:t>
            </a:r>
            <a:r>
              <a:rPr lang="fa-IR" sz="2000" b="1" dirty="0" smtClean="0"/>
              <a:t>سیستم‌های </a:t>
            </a:r>
            <a:r>
              <a:rPr lang="fa-IR" sz="2000" b="1" dirty="0"/>
              <a:t>حسابداری بسیار مهم است</a:t>
            </a:r>
            <a:r>
              <a:rPr lang="fa-IR" sz="2000" b="1" dirty="0" smtClean="0"/>
              <a:t>.</a:t>
            </a:r>
          </a:p>
          <a:p>
            <a:pPr algn="r" rtl="1"/>
            <a:endParaRPr lang="fa-IR" sz="2000" dirty="0" smtClean="0"/>
          </a:p>
          <a:p>
            <a:pPr algn="r" rtl="1"/>
            <a:r>
              <a:rPr lang="fa-IR" b="1" dirty="0">
                <a:solidFill>
                  <a:srgbClr val="002060"/>
                </a:solidFill>
              </a:rPr>
              <a:t>امنیت </a:t>
            </a:r>
            <a:r>
              <a:rPr lang="fa-IR" b="1" dirty="0" smtClean="0">
                <a:solidFill>
                  <a:srgbClr val="002060"/>
                </a:solidFill>
              </a:rPr>
              <a:t>سایبری</a:t>
            </a:r>
            <a:endParaRPr lang="fa-IR" sz="2000" dirty="0"/>
          </a:p>
          <a:p>
            <a:pPr marL="0" indent="0" algn="r" rtl="1">
              <a:buNone/>
            </a:pPr>
            <a:r>
              <a:rPr lang="fa-IR" sz="2000" b="1" dirty="0" smtClean="0"/>
              <a:t>خطرات </a:t>
            </a:r>
            <a:r>
              <a:rPr lang="fa-IR" sz="2000" b="1" dirty="0"/>
              <a:t>امنیت سایبری می‌تواند در مراحل مختلف استقرار هوش مصنوعی، از جمله در طول جمع آوری داده‌ها، توسعه مدل، و یکپارچه سازی سیستم ایجاد شود. به عنوان مثال، یک عامل مخرب ممکن است یک موسسه مالی را برای دستکاری داده‌های مورد استفاده برای هوش مصنوعی هدف قرار دهد و یکپارچگی مدل‌های حاصل را به خطر </a:t>
            </a:r>
            <a:r>
              <a:rPr lang="fa-IR" sz="2000" b="1" dirty="0" smtClean="0"/>
              <a:t>بیندازد.</a:t>
            </a:r>
            <a:endParaRPr lang="en-US" sz="2000" b="1" dirty="0"/>
          </a:p>
        </p:txBody>
      </p:sp>
    </p:spTree>
    <p:extLst>
      <p:ext uri="{BB962C8B-B14F-4D97-AF65-F5344CB8AC3E}">
        <p14:creationId xmlns:p14="http://schemas.microsoft.com/office/powerpoint/2010/main" val="22559172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0781" y="535711"/>
            <a:ext cx="10515600" cy="655781"/>
          </a:xfrm>
        </p:spPr>
        <p:txBody>
          <a:bodyPr>
            <a:noAutofit/>
          </a:bodyPr>
          <a:lstStyle/>
          <a:p>
            <a:pPr algn="r" rtl="1"/>
            <a:r>
              <a:rPr lang="fa-IR" sz="2800" b="1" dirty="0">
                <a:solidFill>
                  <a:srgbClr val="002060"/>
                </a:solidFill>
              </a:rPr>
              <a:t>چطور می‌توان از توسعه هوش مصنوعی در آینده برای بهبود حسابداری بهره برد؟</a:t>
            </a:r>
            <a:br>
              <a:rPr lang="fa-IR" sz="2800" b="1" dirty="0">
                <a:solidFill>
                  <a:srgbClr val="002060"/>
                </a:solidFill>
              </a:rPr>
            </a:br>
            <a:endParaRPr lang="en-US" sz="2800" dirty="0">
              <a:solidFill>
                <a:srgbClr val="002060"/>
              </a:solidFill>
            </a:endParaRPr>
          </a:p>
        </p:txBody>
      </p:sp>
      <p:sp>
        <p:nvSpPr>
          <p:cNvPr id="3" name="Content Placeholder 2"/>
          <p:cNvSpPr>
            <a:spLocks noGrp="1"/>
          </p:cNvSpPr>
          <p:nvPr>
            <p:ph idx="1"/>
          </p:nvPr>
        </p:nvSpPr>
        <p:spPr>
          <a:xfrm>
            <a:off x="838200" y="1209965"/>
            <a:ext cx="10968181" cy="4682836"/>
          </a:xfrm>
        </p:spPr>
        <p:txBody>
          <a:bodyPr>
            <a:normAutofit/>
          </a:bodyPr>
          <a:lstStyle/>
          <a:p>
            <a:pPr algn="r" rtl="1"/>
            <a:r>
              <a:rPr lang="fa-IR" b="1" dirty="0"/>
              <a:t>درحال حاضر کاربرد هوش مصنوعی در حسابداری هنوز در مراحل اولیه است و وارد حوزه‌های اصلی حسابداری مانند تجزیه و تحلیل مالی نشده است، در نتیجه تأثیری که بتواند استانداردهای حسابداری را دستخوش تغییر کند، اعمال نکرده است. هنگامی که هوش مصنوعی وارد حوزه حسابداری می‌شود، باید جایگزین هر مرحله کاری حسابداری سنتی، از جمله ورودی اسناد اصلی، تشکیل اطلاعات حسابداری، تولید گزارش‌های مالی و پیشنهادات و تصمیم گیری‌های مناسب شود تا به طور واقعی تأثیر خود را نمایان کند. بنابراین، هنوز راه زیادی برای توسعه کاربرد هوش مصنوعی در حسابداری وجود دارد.</a:t>
            </a:r>
          </a:p>
          <a:p>
            <a:pPr algn="r" rtl="1"/>
            <a:r>
              <a:rPr lang="fa-IR" b="1" dirty="0"/>
              <a:t>به عنوان مثال هایی از کاربرد هوش مصنوعی در حسابداری، فناوری تشخیص چهره علی بابا در خدمات پرداخت و مالی، و خدمات ربات هوشمند به مشتریان در پلتفرم خرید را می‌توان مطرح کرد. این کاربردهای خاص فناوری هوش مصنوعی موجب تحول و ارتقاء کسب و کار و خدمات برای علی بابا شده است.</a:t>
            </a:r>
          </a:p>
          <a:p>
            <a:pPr algn="r" rtl="1"/>
            <a:endParaRPr lang="en-US" b="1" dirty="0"/>
          </a:p>
        </p:txBody>
      </p:sp>
    </p:spTree>
    <p:extLst>
      <p:ext uri="{BB962C8B-B14F-4D97-AF65-F5344CB8AC3E}">
        <p14:creationId xmlns:p14="http://schemas.microsoft.com/office/powerpoint/2010/main" val="33794292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2" y="-1"/>
            <a:ext cx="12188347" cy="6860055"/>
          </a:xfrm>
          <a:prstGeom prst="rect">
            <a:avLst/>
          </a:prstGeom>
        </p:spPr>
      </p:pic>
    </p:spTree>
    <p:extLst>
      <p:ext uri="{BB962C8B-B14F-4D97-AF65-F5344CB8AC3E}">
        <p14:creationId xmlns:p14="http://schemas.microsoft.com/office/powerpoint/2010/main" val="26247273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8325"/>
            <a:ext cx="10515600" cy="798657"/>
          </a:xfrm>
        </p:spPr>
        <p:txBody>
          <a:bodyPr>
            <a:normAutofit/>
          </a:bodyPr>
          <a:lstStyle/>
          <a:p>
            <a:pPr algn="r" rtl="1"/>
            <a:r>
              <a:rPr lang="fa-IR" sz="3600" b="1" dirty="0" smtClean="0">
                <a:solidFill>
                  <a:srgbClr val="002060"/>
                </a:solidFill>
              </a:rPr>
              <a:t>نتیجه گیری:</a:t>
            </a:r>
            <a:endParaRPr lang="en-US" sz="3600" b="1" dirty="0">
              <a:solidFill>
                <a:srgbClr val="002060"/>
              </a:solidFill>
            </a:endParaRPr>
          </a:p>
        </p:txBody>
      </p:sp>
      <p:sp>
        <p:nvSpPr>
          <p:cNvPr id="3" name="Content Placeholder 2"/>
          <p:cNvSpPr>
            <a:spLocks noGrp="1"/>
          </p:cNvSpPr>
          <p:nvPr>
            <p:ph idx="1"/>
          </p:nvPr>
        </p:nvSpPr>
        <p:spPr/>
        <p:txBody>
          <a:bodyPr>
            <a:normAutofit/>
          </a:bodyPr>
          <a:lstStyle/>
          <a:p>
            <a:pPr marL="0" indent="0" algn="r" rtl="1">
              <a:buNone/>
            </a:pPr>
            <a:r>
              <a:rPr lang="fa-IR" sz="3200" b="1" dirty="0"/>
              <a:t>ترکیب هوش مصنوعی و صنعت حسابداری یک روند اجتناب ناپذیر در آینده است. در مقایسه با تحول و ارتقاء صنعت حسابداری، حسابداری سنتی دارای ویژگی‌های تکراری و دست و پا گیر است. استفاده از هوش مصنوعی می‌تواند دردسرهای ناکارآمدی و ارزش افزوده پایین در حوزه حسابداری سنتی را برطرف کند و حسابداران را به سمت کارهای دیگری سوق دهد که ارزش بیشتری را برای سازمان به ارمغان آورند. به طور خلاصه، کاربرد هوش مصنوعی در حسابداری باعث توسعه و نوآوری این صنعت و افزایش رقابت پذیری ساز‌مان‌ها می‌شود.</a:t>
            </a:r>
            <a:endParaRPr lang="en-US" sz="3200" b="1" dirty="0"/>
          </a:p>
        </p:txBody>
      </p:sp>
    </p:spTree>
    <p:extLst>
      <p:ext uri="{BB962C8B-B14F-4D97-AF65-F5344CB8AC3E}">
        <p14:creationId xmlns:p14="http://schemas.microsoft.com/office/powerpoint/2010/main" val="41451426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2060"/>
                </a:solidFill>
                <a:effectLst>
                  <a:outerShdw blurRad="38100" dist="38100" dir="2700000" algn="tl">
                    <a:srgbClr val="000000">
                      <a:alpha val="43137"/>
                    </a:srgbClr>
                  </a:outerShdw>
                </a:effectLst>
              </a:rPr>
              <a:t>References</a:t>
            </a:r>
            <a:endParaRPr lang="en-US" b="1" dirty="0">
              <a:solidFill>
                <a:srgbClr val="00206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ican.ir</a:t>
            </a:r>
            <a:endParaRPr lang="fa-IR" dirty="0" smtClean="0"/>
          </a:p>
          <a:p>
            <a:r>
              <a:rPr lang="en-US" dirty="0">
                <a:hlinkClick r:id="rId3"/>
              </a:rPr>
              <a:t>https://</a:t>
            </a:r>
            <a:r>
              <a:rPr lang="en-US" dirty="0" smtClean="0">
                <a:hlinkClick r:id="rId3"/>
              </a:rPr>
              <a:t>emojo.ir</a:t>
            </a:r>
            <a:endParaRPr lang="fa-IR" dirty="0"/>
          </a:p>
          <a:p>
            <a:pPr marL="0" indent="0">
              <a:buNone/>
            </a:pPr>
            <a:endParaRPr lang="en-US" dirty="0" smtClean="0"/>
          </a:p>
          <a:p>
            <a:endParaRPr lang="en-US" dirty="0"/>
          </a:p>
          <a:p>
            <a:endParaRPr lang="en-US" dirty="0" smtClean="0"/>
          </a:p>
          <a:p>
            <a:endParaRPr lang="en-US" dirty="0"/>
          </a:p>
          <a:p>
            <a:endParaRPr lang="en-US" dirty="0" smtClean="0"/>
          </a:p>
          <a:p>
            <a:pPr marL="0" indent="0" algn="r" rtl="1">
              <a:buNone/>
            </a:pPr>
            <a:r>
              <a:rPr lang="fa-IR" sz="3600" b="1" dirty="0" smtClean="0"/>
              <a:t>باتشکر</a:t>
            </a:r>
            <a:endParaRPr lang="en-US" sz="3600" b="1" dirty="0"/>
          </a:p>
        </p:txBody>
      </p:sp>
      <p:sp>
        <p:nvSpPr>
          <p:cNvPr id="4" name="Smiley Face 3"/>
          <p:cNvSpPr/>
          <p:nvPr/>
        </p:nvSpPr>
        <p:spPr>
          <a:xfrm>
            <a:off x="9273309" y="5172363"/>
            <a:ext cx="895927" cy="822037"/>
          </a:xfrm>
          <a:prstGeom prst="smileyFace">
            <a:avLst/>
          </a:prstGeom>
          <a:solidFill>
            <a:schemeClr val="accent1">
              <a:lumMod val="20000"/>
              <a:lumOff val="8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Tree>
    <p:extLst>
      <p:ext uri="{BB962C8B-B14F-4D97-AF65-F5344CB8AC3E}">
        <p14:creationId xmlns:p14="http://schemas.microsoft.com/office/powerpoint/2010/main" val="6397452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1582"/>
          </a:xfrm>
          <a:prstGeom prst="rect">
            <a:avLst/>
          </a:prstGeom>
        </p:spPr>
      </p:pic>
    </p:spTree>
    <p:extLst>
      <p:ext uri="{BB962C8B-B14F-4D97-AF65-F5344CB8AC3E}">
        <p14:creationId xmlns:p14="http://schemas.microsoft.com/office/powerpoint/2010/main" val="37740095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5218" y="461818"/>
            <a:ext cx="10515600" cy="877455"/>
          </a:xfrm>
        </p:spPr>
        <p:txBody>
          <a:bodyPr>
            <a:noAutofit/>
          </a:bodyPr>
          <a:lstStyle/>
          <a:p>
            <a:pPr algn="r" rtl="1"/>
            <a:r>
              <a:rPr lang="fa-IR" sz="3200" b="1" dirty="0">
                <a:solidFill>
                  <a:srgbClr val="002060"/>
                </a:solidFill>
                <a:effectLst>
                  <a:outerShdw blurRad="38100" dist="38100" dir="2700000" algn="tl">
                    <a:srgbClr val="000000">
                      <a:alpha val="43137"/>
                    </a:srgbClr>
                  </a:outerShdw>
                </a:effectLst>
              </a:rPr>
              <a:t>نقش هوش مصنوعی در خدمات مالی</a:t>
            </a:r>
          </a:p>
        </p:txBody>
      </p:sp>
      <p:sp>
        <p:nvSpPr>
          <p:cNvPr id="3" name="Content Placeholder 2"/>
          <p:cNvSpPr>
            <a:spLocks noGrp="1"/>
          </p:cNvSpPr>
          <p:nvPr>
            <p:ph idx="1"/>
          </p:nvPr>
        </p:nvSpPr>
        <p:spPr>
          <a:xfrm>
            <a:off x="995218" y="1533237"/>
            <a:ext cx="10515600" cy="4516582"/>
          </a:xfrm>
        </p:spPr>
        <p:txBody>
          <a:bodyPr>
            <a:normAutofit/>
          </a:bodyPr>
          <a:lstStyle/>
          <a:p>
            <a:pPr algn="r" rtl="1"/>
            <a:r>
              <a:rPr lang="fa-IR" sz="3200" dirty="0"/>
              <a:t>هوش مصنوعی هم اکنون در بانک‌های زیادی در دنیا برای تحلیل اعتبار مشتریان و تعیین شرایط وام‌دهی به آن‌ها استفاده می‌شود. تحلیلی که هوش مصنوعی در مورد هر مشتری انجام می‌دهد با درنظرگرفتن ده‌ها و بلکه صدها فاکتور انجام می‌شود؛ بنابراین هم بانک و هم مشتری با اطمینان بیشتری نسبت به سیستم اعتباردهی می‌توانند از این خدمات استفاده کنند.</a:t>
            </a:r>
          </a:p>
          <a:p>
            <a:pPr algn="r" rtl="1"/>
            <a:r>
              <a:rPr lang="fa-IR" sz="3200" dirty="0"/>
              <a:t>علاوه بر این، ربات‌هایی که مجهز به هوش مصنوعی هستند به‌عنوان یک مشاور سرمایه‌گذاری برای شرکت‌ها و مردم نیز عمل می‌کنند. بر اساس استراتژی ای که یک فرد برای ربات تعیین می‌کند آن ربات می‌تواند خرید و فروش‌ها را در زمان‌های مناسب انجام دهد</a:t>
            </a:r>
          </a:p>
        </p:txBody>
      </p:sp>
    </p:spTree>
    <p:extLst>
      <p:ext uri="{BB962C8B-B14F-4D97-AF65-F5344CB8AC3E}">
        <p14:creationId xmlns:p14="http://schemas.microsoft.com/office/powerpoint/2010/main" val="16886658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0" y="0"/>
            <a:ext cx="12187470" cy="6860549"/>
          </a:xfrm>
          <a:prstGeom prst="rect">
            <a:avLst/>
          </a:prstGeom>
        </p:spPr>
      </p:pic>
    </p:spTree>
    <p:extLst>
      <p:ext uri="{BB962C8B-B14F-4D97-AF65-F5344CB8AC3E}">
        <p14:creationId xmlns:p14="http://schemas.microsoft.com/office/powerpoint/2010/main" val="11605042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 y="0"/>
            <a:ext cx="12191099" cy="6858506"/>
          </a:xfrm>
          <a:prstGeom prst="rect">
            <a:avLst/>
          </a:prstGeom>
        </p:spPr>
      </p:pic>
    </p:spTree>
    <p:extLst>
      <p:ext uri="{BB962C8B-B14F-4D97-AF65-F5344CB8AC3E}">
        <p14:creationId xmlns:p14="http://schemas.microsoft.com/office/powerpoint/2010/main" val="33359327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33B098-4ACC-2998-989C-911C922DD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723546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4"/>
            <a:ext cx="12192000" cy="6857430"/>
          </a:xfrm>
          <a:prstGeom prst="rect">
            <a:avLst/>
          </a:prstGeom>
        </p:spPr>
      </p:pic>
    </p:spTree>
    <p:extLst>
      <p:ext uri="{BB962C8B-B14F-4D97-AF65-F5344CB8AC3E}">
        <p14:creationId xmlns:p14="http://schemas.microsoft.com/office/powerpoint/2010/main" val="1238122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4109"/>
            <a:ext cx="10515600" cy="471054"/>
          </a:xfrm>
        </p:spPr>
        <p:txBody>
          <a:bodyPr>
            <a:noAutofit/>
          </a:bodyPr>
          <a:lstStyle/>
          <a:p>
            <a:pPr algn="ctr" rtl="1"/>
            <a:r>
              <a:rPr lang="fa-IR" sz="2800" b="1" dirty="0"/>
              <a:t>مزایا و کاربرد هوش مصنوعی در حسابداری</a:t>
            </a:r>
            <a:br>
              <a:rPr lang="fa-IR" sz="2800" b="1" dirty="0"/>
            </a:br>
            <a:endParaRPr lang="en-US" sz="2800" b="1" dirty="0"/>
          </a:p>
        </p:txBody>
      </p:sp>
      <p:sp>
        <p:nvSpPr>
          <p:cNvPr id="3" name="Content Placeholder 2"/>
          <p:cNvSpPr>
            <a:spLocks noGrp="1"/>
          </p:cNvSpPr>
          <p:nvPr>
            <p:ph sz="half" idx="1"/>
          </p:nvPr>
        </p:nvSpPr>
        <p:spPr>
          <a:xfrm>
            <a:off x="838200" y="1302327"/>
            <a:ext cx="5181600" cy="5484235"/>
          </a:xfrm>
        </p:spPr>
        <p:txBody>
          <a:bodyPr>
            <a:normAutofit/>
          </a:bodyPr>
          <a:lstStyle/>
          <a:p>
            <a:pPr algn="r" rtl="1"/>
            <a:r>
              <a:rPr lang="fa-IR" sz="2400" b="1" dirty="0" smtClean="0">
                <a:solidFill>
                  <a:srgbClr val="002060"/>
                </a:solidFill>
              </a:rPr>
              <a:t>بهبودمدیریت </a:t>
            </a:r>
            <a:r>
              <a:rPr lang="fa-IR" sz="2400" b="1" dirty="0">
                <a:solidFill>
                  <a:srgbClr val="002060"/>
                </a:solidFill>
              </a:rPr>
              <a:t>حساب‌های پرداختنی </a:t>
            </a:r>
            <a:r>
              <a:rPr lang="fa-IR" sz="2400" b="1" dirty="0" smtClean="0">
                <a:solidFill>
                  <a:srgbClr val="002060"/>
                </a:solidFill>
              </a:rPr>
              <a:t>ودریافتنی</a:t>
            </a:r>
            <a:r>
              <a:rPr lang="fa-IR" sz="2000" b="1" dirty="0" smtClean="0"/>
              <a:t>: کاربرد </a:t>
            </a:r>
            <a:r>
              <a:rPr lang="fa-IR" sz="2000" b="1" dirty="0"/>
              <a:t>هوش مصنوعی </a:t>
            </a:r>
            <a:r>
              <a:rPr lang="fa-IR" sz="2000" b="1" dirty="0" smtClean="0"/>
              <a:t>دربخش </a:t>
            </a:r>
            <a:r>
              <a:rPr lang="fa-IR" sz="2000" b="1" dirty="0"/>
              <a:t>مدیریت حساب‌ها این است که فرآیندهای مدیریت صورت‌ حساب مبتنی </a:t>
            </a:r>
            <a:r>
              <a:rPr lang="fa-IR" sz="2000" b="1" dirty="0" smtClean="0"/>
              <a:t>برهوش </a:t>
            </a:r>
            <a:r>
              <a:rPr lang="fa-IR" sz="2000" b="1" dirty="0"/>
              <a:t>مصنوعی می‌توانند فرآیند پرداختنی و دریافتنی را ساده‌تر کرده و آن را برای حسابداران حرفه‌ای، کارآمدتر و دقیق‌تر نمایند</a:t>
            </a:r>
            <a:r>
              <a:rPr lang="fa-IR" sz="2000" b="1" dirty="0" smtClean="0"/>
              <a:t>.</a:t>
            </a:r>
          </a:p>
          <a:p>
            <a:pPr algn="r" rtl="1"/>
            <a:r>
              <a:rPr lang="fa-IR" sz="2400" b="1" dirty="0" smtClean="0"/>
              <a:t>ا</a:t>
            </a:r>
            <a:r>
              <a:rPr lang="fa-IR" sz="2400" b="1" dirty="0" smtClean="0">
                <a:solidFill>
                  <a:srgbClr val="002060"/>
                </a:solidFill>
              </a:rPr>
              <a:t>منیت و </a:t>
            </a:r>
            <a:r>
              <a:rPr lang="fa-IR" sz="2400" b="1" dirty="0">
                <a:solidFill>
                  <a:srgbClr val="002060"/>
                </a:solidFill>
              </a:rPr>
              <a:t>دقت حسابرسی پیشرفته</a:t>
            </a:r>
            <a:r>
              <a:rPr lang="fa-IR" sz="2000" b="1" dirty="0"/>
              <a:t>:</a:t>
            </a:r>
            <a:r>
              <a:rPr lang="fa-IR" sz="2000" dirty="0"/>
              <a:t> </a:t>
            </a:r>
            <a:r>
              <a:rPr lang="fa-IR" sz="2000" b="1" dirty="0"/>
              <a:t>اصلی‌ترین کاربرد هوش مصنوعی در حسابداری برمی‌گردد به امنیت داده‌ها. ادغام هوش مصنوعی در بخش حسابداری و مالی به طور قابل توجهی امنیت و دقت حسابرسی‌ها را افزایش داده است. الگوریتم‌ها و فناوری‌های هوش مصنوعی، مانند اتوماسیون رباتیک فرآیندها (</a:t>
            </a:r>
            <a:r>
              <a:rPr lang="en-US" sz="2000" b="1" dirty="0"/>
              <a:t>RPA) </a:t>
            </a:r>
            <a:r>
              <a:rPr lang="fa-IR" sz="2000" b="1" dirty="0"/>
              <a:t>و پردازش زبان طبیعی(</a:t>
            </a:r>
            <a:r>
              <a:rPr lang="en-US" sz="2000" b="1" dirty="0"/>
              <a:t>NLP)، </a:t>
            </a:r>
            <a:r>
              <a:rPr lang="fa-IR" sz="2000" b="1" dirty="0"/>
              <a:t>می‌توانند تراکنش‌های مالی را ردیابی و نظارت کنند و هرگونه بی‌نظمی یا مغایرت را شناسایی کنند.</a:t>
            </a:r>
            <a:endParaRPr lang="en-US" sz="2000" b="1" dirty="0"/>
          </a:p>
        </p:txBody>
      </p:sp>
      <p:sp>
        <p:nvSpPr>
          <p:cNvPr id="4" name="Content Placeholder 3"/>
          <p:cNvSpPr>
            <a:spLocks noGrp="1"/>
          </p:cNvSpPr>
          <p:nvPr>
            <p:ph sz="half" idx="2"/>
          </p:nvPr>
        </p:nvSpPr>
        <p:spPr>
          <a:xfrm>
            <a:off x="6172200" y="1071418"/>
            <a:ext cx="5181600" cy="5484235"/>
          </a:xfrm>
        </p:spPr>
        <p:txBody>
          <a:bodyPr>
            <a:normAutofit/>
          </a:bodyPr>
          <a:lstStyle/>
          <a:p>
            <a:pPr algn="r" rtl="1"/>
            <a:r>
              <a:rPr lang="fa-IR" sz="2400" b="1" dirty="0" smtClean="0">
                <a:solidFill>
                  <a:srgbClr val="002060"/>
                </a:solidFill>
              </a:rPr>
              <a:t>کاهش خطا انسانی،افزایش </a:t>
            </a:r>
            <a:r>
              <a:rPr lang="fa-IR" sz="2400" b="1" dirty="0">
                <a:solidFill>
                  <a:srgbClr val="002060"/>
                </a:solidFill>
              </a:rPr>
              <a:t>ظرفیت </a:t>
            </a:r>
            <a:r>
              <a:rPr lang="fa-IR" sz="2400" b="1" dirty="0" smtClean="0">
                <a:solidFill>
                  <a:srgbClr val="002060"/>
                </a:solidFill>
              </a:rPr>
              <a:t>کاری</a:t>
            </a:r>
            <a:r>
              <a:rPr lang="fa-IR" sz="2000" b="1" dirty="0" smtClean="0"/>
              <a:t>:مهمترین </a:t>
            </a:r>
            <a:r>
              <a:rPr lang="fa-IR" sz="2000" b="1" dirty="0"/>
              <a:t>کاربرد هوش مصنوعی در حسابداری احتمالا همین کاهش خطاهای انسانی خواهد </a:t>
            </a:r>
            <a:r>
              <a:rPr lang="fa-IR" sz="2000" b="1" dirty="0" smtClean="0"/>
              <a:t>بود </a:t>
            </a:r>
            <a:r>
              <a:rPr lang="fa-IR" sz="2000" b="1" dirty="0"/>
              <a:t>همچنین هوش مصنوعی براساس الگوریتم‌هایی عمل می‌کند که بتواند داده‌های بیشتری را در زمان کمتر پردازش </a:t>
            </a:r>
            <a:r>
              <a:rPr lang="fa-IR" sz="2000" b="1" dirty="0" smtClean="0"/>
              <a:t>کند.برخلاف </a:t>
            </a:r>
            <a:r>
              <a:rPr lang="fa-IR" sz="2000" b="1" dirty="0"/>
              <a:t>انسان‌ها، هوش مصنوعی مرتکب اشتباه نمی‌شود </a:t>
            </a:r>
            <a:r>
              <a:rPr lang="fa-IR" sz="2000" b="1" dirty="0" smtClean="0"/>
              <a:t>واین </a:t>
            </a:r>
            <a:r>
              <a:rPr lang="fa-IR" sz="2000" b="1" dirty="0"/>
              <a:t>توانایی را </a:t>
            </a:r>
            <a:r>
              <a:rPr lang="fa-IR" sz="2000" b="1" dirty="0" smtClean="0"/>
              <a:t>دارد </a:t>
            </a:r>
            <a:r>
              <a:rPr lang="fa-IR" sz="2000" b="1" dirty="0"/>
              <a:t>که به طور مداوم و بدون استراحت کار </a:t>
            </a:r>
            <a:r>
              <a:rPr lang="fa-IR" sz="2000" b="1" dirty="0" smtClean="0"/>
              <a:t>کند</a:t>
            </a:r>
            <a:r>
              <a:rPr lang="fa-IR" sz="2000" dirty="0" smtClean="0"/>
              <a:t>.</a:t>
            </a:r>
          </a:p>
          <a:p>
            <a:pPr algn="r" rtl="1"/>
            <a:r>
              <a:rPr lang="fa-IR" sz="2400" b="1" dirty="0" smtClean="0">
                <a:solidFill>
                  <a:srgbClr val="002060"/>
                </a:solidFill>
              </a:rPr>
              <a:t>حسابرسی مستم</a:t>
            </a:r>
            <a:r>
              <a:rPr lang="fa-IR" sz="2400" b="1" dirty="0">
                <a:solidFill>
                  <a:srgbClr val="002060"/>
                </a:solidFill>
              </a:rPr>
              <a:t>ر</a:t>
            </a:r>
            <a:r>
              <a:rPr lang="fa-IR" sz="2000" b="1" dirty="0" smtClean="0"/>
              <a:t>: دیگر </a:t>
            </a:r>
            <a:r>
              <a:rPr lang="fa-IR" sz="2000" b="1" dirty="0"/>
              <a:t>کاربرد هوش مصنوعی در حسابداری این است که امکان انجام ممیزی را بدون وقفه و با منطق و دقت بالا ارائه می‌دهد</a:t>
            </a:r>
            <a:r>
              <a:rPr lang="fa-IR" sz="2000" dirty="0" smtClean="0"/>
              <a:t>.</a:t>
            </a:r>
          </a:p>
          <a:p>
            <a:pPr algn="r" rtl="1"/>
            <a:r>
              <a:rPr lang="fa-IR" sz="2400" b="1" dirty="0" smtClean="0">
                <a:solidFill>
                  <a:srgbClr val="002060"/>
                </a:solidFill>
              </a:rPr>
              <a:t>ساده سازی </a:t>
            </a:r>
            <a:r>
              <a:rPr lang="fa-IR" sz="2400" b="1" dirty="0">
                <a:solidFill>
                  <a:srgbClr val="002060"/>
                </a:solidFill>
              </a:rPr>
              <a:t>روش‌ها</a:t>
            </a:r>
            <a:r>
              <a:rPr lang="fa-IR" sz="2000" b="1" dirty="0"/>
              <a:t>:</a:t>
            </a:r>
            <a:r>
              <a:rPr lang="fa-IR" sz="2000" dirty="0"/>
              <a:t> </a:t>
            </a:r>
            <a:r>
              <a:rPr lang="fa-IR" sz="2000" b="1" dirty="0">
                <a:hlinkClick r:id="rId2"/>
              </a:rPr>
              <a:t>نرم‌افزار حسابداری</a:t>
            </a:r>
            <a:r>
              <a:rPr lang="fa-IR" sz="2000" b="1" dirty="0"/>
              <a:t> مبتنی بر هوش مصنوعی می‌تواند روش‌های بستن حساب‌های فصلی و ماهانه را ساده کند، به آن‌ها سرعت بخشد و نتایج دقیقی را ارائه دهد. با کمک کاربرد هوش مصنوعی در حسابداری، مراحل بستن حساب‌ها را می‌توان سریعتر و بهینه تر انجام داد.</a:t>
            </a:r>
            <a:endParaRPr lang="en-US" sz="2000" b="1" dirty="0"/>
          </a:p>
        </p:txBody>
      </p:sp>
    </p:spTree>
    <p:extLst>
      <p:ext uri="{BB962C8B-B14F-4D97-AF65-F5344CB8AC3E}">
        <p14:creationId xmlns:p14="http://schemas.microsoft.com/office/powerpoint/2010/main" val="23537939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TotalTime>
  <Words>1109</Words>
  <Application>Microsoft Office PowerPoint</Application>
  <PresentationFormat>Widescreen</PresentationFormat>
  <Paragraphs>50</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نقش هوش مصنوعی در خدمات مالی</vt:lpstr>
      <vt:lpstr>PowerPoint Presentation</vt:lpstr>
      <vt:lpstr>PowerPoint Presentation</vt:lpstr>
      <vt:lpstr>PowerPoint Presentation</vt:lpstr>
      <vt:lpstr>PowerPoint Presentation</vt:lpstr>
      <vt:lpstr>مزایا و کاربرد هوش مصنوعی در حسابداری </vt:lpstr>
      <vt:lpstr>PowerPoint Presentation</vt:lpstr>
      <vt:lpstr>PowerPoint Presentation</vt:lpstr>
      <vt:lpstr>PowerPoint Presentation</vt:lpstr>
      <vt:lpstr>PowerPoint Presentation</vt:lpstr>
      <vt:lpstr>PowerPoint Presentation</vt:lpstr>
      <vt:lpstr>PowerPoint Presentation</vt:lpstr>
      <vt:lpstr>نقش بازی هوش مصنوعی در بازی‌ های کامپیوتری انقدر پر رنگ است که در صورت نبود آن اکنون با بازی‌های خشک و بی‌روح مانند بازی‌های کنسول سگا سر و کار داشتیم! اینکه دشمنان شما در بازی به دنبالتان می‌آیند، اینکه در مبارزات به شما حمله شده و در مقابل حمله‌تان دفاع می‌شود، اینکه دیگر بازیکنان تیم فوتبال‌تان در استراتژی درست قرار می‌گیرند، همه و همه به خاطر رفتاری است که هوش مصنوعی بازی انجام می‌دهد.</vt:lpstr>
      <vt:lpstr>PowerPoint Presentation</vt:lpstr>
      <vt:lpstr>PowerPoint Presentation</vt:lpstr>
      <vt:lpstr>بازی‌هایی که بیشترین بهره را از هوش مصنوعی می‌برند: </vt:lpstr>
      <vt:lpstr>PowerPoint Presentation</vt:lpstr>
      <vt:lpstr>PowerPoint Presentation</vt:lpstr>
      <vt:lpstr>PowerPoint Presentation</vt:lpstr>
      <vt:lpstr>PowerPoint Presentation</vt:lpstr>
      <vt:lpstr>PowerPoint Presentation</vt:lpstr>
      <vt:lpstr>چه چالش‌های امنیتی در استفاده از هوش مصنوعی در حسابداری وجود دارد؟</vt:lpstr>
      <vt:lpstr>چطور می‌توان از توسعه هوش مصنوعی در آینده برای بهبود حسابداری بهره برد؟ </vt:lpstr>
      <vt:lpstr>PowerPoint Presentation</vt:lpstr>
      <vt:lpstr>نتیجه گیری:</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se7enpc.ir</dc:creator>
  <cp:lastModifiedBy>acer</cp:lastModifiedBy>
  <cp:revision>13</cp:revision>
  <dcterms:created xsi:type="dcterms:W3CDTF">2023-12-18T19:20:55Z</dcterms:created>
  <dcterms:modified xsi:type="dcterms:W3CDTF">2023-12-28T12:56:19Z</dcterms:modified>
</cp:coreProperties>
</file>